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9" r:id="rId2"/>
    <p:sldId id="256" r:id="rId3"/>
    <p:sldId id="260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Pupil Premium Across The School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Sheet1!$A$2:$A$3</c:f>
              <c:strCache>
                <c:ptCount val="2"/>
                <c:pt idx="0">
                  <c:v>Pupil Premium</c:v>
                </c:pt>
                <c:pt idx="1">
                  <c:v>Non- Pupil Premium 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49</c:v>
                </c:pt>
                <c:pt idx="1">
                  <c:v>219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D9D-404D-AB88-B51BA3E6979D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Pupil Premium By Year Group 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Sheet1!$A$2:$A$8</c:f>
              <c:strCache>
                <c:ptCount val="7"/>
                <c:pt idx="0">
                  <c:v>EYFS</c:v>
                </c:pt>
                <c:pt idx="1">
                  <c:v>Year 1</c:v>
                </c:pt>
                <c:pt idx="2">
                  <c:v>Year 2</c:v>
                </c:pt>
                <c:pt idx="3">
                  <c:v>Year 3</c:v>
                </c:pt>
                <c:pt idx="4">
                  <c:v>Year 4</c:v>
                </c:pt>
                <c:pt idx="5">
                  <c:v>Year 5</c:v>
                </c:pt>
                <c:pt idx="6">
                  <c:v>Year 6 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7</c:v>
                </c:pt>
                <c:pt idx="1">
                  <c:v>7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8</c:v>
                </c:pt>
                <c:pt idx="6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903-4BD5-A210-95C7042C9774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DBFC98-BDA4-47B1-9416-736FEAAC8420}" type="datetimeFigureOut">
              <a:rPr lang="en-GB" smtClean="0"/>
              <a:t>15/06/2020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3DB1E4-0620-4471-A9EE-9CFEEB62C8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56986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2205D-E562-4632-A3B6-2E7CBDCBDA4F}" type="datetime1">
              <a:rPr lang="en-GB" smtClean="0"/>
              <a:t>15/06/2020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St Joseph's Catholic Vouluntary Academy, Leicester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B5DB-6B49-4EEE-A3DB-FD2228C8BE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7533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61705-6278-4D2B-B109-859DE1B47027}" type="datetime1">
              <a:rPr lang="en-GB" smtClean="0"/>
              <a:t>15/06/2020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St Joseph's Catholic Vouluntary Academy, Leicester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B5DB-6B49-4EEE-A3DB-FD2228C8BE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143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7BAA4-26EB-429E-9E5B-86583B5CB746}" type="datetime1">
              <a:rPr lang="en-GB" smtClean="0"/>
              <a:t>15/06/2020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St Joseph's Catholic Vouluntary Academy, Leicester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B5DB-6B49-4EEE-A3DB-FD2228C8BE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8615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66D4B-7D52-478F-A070-B5E763F85F2D}" type="datetime1">
              <a:rPr lang="en-GB" smtClean="0"/>
              <a:t>15/06/2020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St Joseph's Catholic Vouluntary Academy, Leicester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B5DB-6B49-4EEE-A3DB-FD2228C8BE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9765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E1155-7746-43B6-A0E8-6D0DF7FB7D2A}" type="datetime1">
              <a:rPr lang="en-GB" smtClean="0"/>
              <a:t>15/06/2020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St Joseph's Catholic Vouluntary Academy, Leicester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B5DB-6B49-4EEE-A3DB-FD2228C8BE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4587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5039A-14DA-40C3-BF7E-29A7DF982A0A}" type="datetime1">
              <a:rPr lang="en-GB" smtClean="0"/>
              <a:t>15/06/2020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St Joseph's Catholic Vouluntary Academy, Leicester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B5DB-6B49-4EEE-A3DB-FD2228C8BE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8047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F33D4-3318-4F92-A848-5BA512F42229}" type="datetime1">
              <a:rPr lang="en-GB" smtClean="0"/>
              <a:t>15/06/2020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St Joseph's Catholic Vouluntary Academy, Leicester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B5DB-6B49-4EEE-A3DB-FD2228C8BE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9274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5E899-C987-4A24-8679-FA4092281B39}" type="datetime1">
              <a:rPr lang="en-GB" smtClean="0"/>
              <a:t>15/06/2020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St Joseph's Catholic Vouluntary Academy, Leicester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B5DB-6B49-4EEE-A3DB-FD2228C8BE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2299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77EB0-3CB7-46A6-8234-2EA50A0223E2}" type="datetime1">
              <a:rPr lang="en-GB" smtClean="0"/>
              <a:t>15/06/2020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St Joseph's Catholic Vouluntary Academy, Leicester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B5DB-6B49-4EEE-A3DB-FD2228C8BE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6624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0D9D4-A987-4DF4-9E08-2318E1BFDA52}" type="datetime1">
              <a:rPr lang="en-GB" smtClean="0"/>
              <a:t>15/06/2020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St Joseph's Catholic Vouluntary Academy, Leicester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B5DB-6B49-4EEE-A3DB-FD2228C8BE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9590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E2273-3B0B-43B0-92CA-C31516AA4542}" type="datetime1">
              <a:rPr lang="en-GB" smtClean="0"/>
              <a:t>15/06/2020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St Joseph's Catholic Vouluntary Academy, Leicester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B5DB-6B49-4EEE-A3DB-FD2228C8BE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5283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923DD6-B2D2-4FA0-9572-1192936CBE03}" type="datetime1">
              <a:rPr lang="en-GB" smtClean="0"/>
              <a:t>15/06/2020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St Joseph's Catholic Vouluntary Academy, Leicester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FB5DB-6B49-4EEE-A3DB-FD2228C8BE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3805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7924292"/>
              </p:ext>
            </p:extLst>
          </p:nvPr>
        </p:nvGraphicFramePr>
        <p:xfrm>
          <a:off x="237838" y="230909"/>
          <a:ext cx="7548418" cy="61030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4699718"/>
              </p:ext>
            </p:extLst>
          </p:nvPr>
        </p:nvGraphicFramePr>
        <p:xfrm>
          <a:off x="8116455" y="365125"/>
          <a:ext cx="3648364" cy="242159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24182">
                  <a:extLst>
                    <a:ext uri="{9D8B030D-6E8A-4147-A177-3AD203B41FA5}">
                      <a16:colId xmlns:a16="http://schemas.microsoft.com/office/drawing/2014/main" val="4198429729"/>
                    </a:ext>
                  </a:extLst>
                </a:gridCol>
                <a:gridCol w="1824182">
                  <a:extLst>
                    <a:ext uri="{9D8B030D-6E8A-4147-A177-3AD203B41FA5}">
                      <a16:colId xmlns:a16="http://schemas.microsoft.com/office/drawing/2014/main" val="1642134542"/>
                    </a:ext>
                  </a:extLst>
                </a:gridCol>
              </a:tblGrid>
              <a:tr h="884408">
                <a:tc>
                  <a:txBody>
                    <a:bodyPr/>
                    <a:lstStyle/>
                    <a:p>
                      <a:r>
                        <a:rPr lang="en-GB" dirty="0" smtClean="0"/>
                        <a:t>Pupil</a:t>
                      </a:r>
                      <a:r>
                        <a:rPr lang="en-GB" baseline="0" dirty="0" smtClean="0"/>
                        <a:t> Premium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Non-pupil</a:t>
                      </a:r>
                      <a:r>
                        <a:rPr lang="en-GB" baseline="0" dirty="0" smtClean="0"/>
                        <a:t> Premium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3161088"/>
                  </a:ext>
                </a:extLst>
              </a:tr>
              <a:tr h="512395">
                <a:tc>
                  <a:txBody>
                    <a:bodyPr/>
                    <a:lstStyle/>
                    <a:p>
                      <a:r>
                        <a:rPr lang="en-GB" dirty="0" smtClean="0"/>
                        <a:t>49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219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6225453"/>
                  </a:ext>
                </a:extLst>
              </a:tr>
              <a:tr h="51239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6571395"/>
                  </a:ext>
                </a:extLst>
              </a:tr>
              <a:tr h="512395">
                <a:tc>
                  <a:txBody>
                    <a:bodyPr/>
                    <a:lstStyle/>
                    <a:p>
                      <a:r>
                        <a:rPr lang="en-GB" dirty="0" smtClean="0"/>
                        <a:t>Total</a:t>
                      </a:r>
                      <a:r>
                        <a:rPr lang="en-GB" baseline="0" dirty="0" smtClean="0"/>
                        <a:t> on Roll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268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1812612"/>
                  </a:ext>
                </a:extLst>
              </a:tr>
            </a:tbl>
          </a:graphicData>
        </a:graphic>
      </p:graphicFrame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St Joseph's Catholic Vouluntary Academy, Leicester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44105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1877827603"/>
              </p:ext>
            </p:extLst>
          </p:nvPr>
        </p:nvGraphicFramePr>
        <p:xfrm>
          <a:off x="350982" y="175491"/>
          <a:ext cx="7407563" cy="64469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7414926"/>
              </p:ext>
            </p:extLst>
          </p:nvPr>
        </p:nvGraphicFramePr>
        <p:xfrm>
          <a:off x="8192654" y="322502"/>
          <a:ext cx="3648364" cy="447117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24182">
                  <a:extLst>
                    <a:ext uri="{9D8B030D-6E8A-4147-A177-3AD203B41FA5}">
                      <a16:colId xmlns:a16="http://schemas.microsoft.com/office/drawing/2014/main" val="3254989104"/>
                    </a:ext>
                  </a:extLst>
                </a:gridCol>
                <a:gridCol w="1824182">
                  <a:extLst>
                    <a:ext uri="{9D8B030D-6E8A-4147-A177-3AD203B41FA5}">
                      <a16:colId xmlns:a16="http://schemas.microsoft.com/office/drawing/2014/main" val="4069508391"/>
                    </a:ext>
                  </a:extLst>
                </a:gridCol>
              </a:tblGrid>
              <a:tr h="884408">
                <a:tc>
                  <a:txBody>
                    <a:bodyPr/>
                    <a:lstStyle/>
                    <a:p>
                      <a:r>
                        <a:rPr lang="en-GB" dirty="0" smtClean="0"/>
                        <a:t>Year Group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Number of Children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4962791"/>
                  </a:ext>
                </a:extLst>
              </a:tr>
              <a:tr h="512395">
                <a:tc>
                  <a:txBody>
                    <a:bodyPr/>
                    <a:lstStyle/>
                    <a:p>
                      <a:r>
                        <a:rPr lang="en-GB" dirty="0" smtClean="0"/>
                        <a:t>EYFS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7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1469362"/>
                  </a:ext>
                </a:extLst>
              </a:tr>
              <a:tr h="512395">
                <a:tc>
                  <a:txBody>
                    <a:bodyPr/>
                    <a:lstStyle/>
                    <a:p>
                      <a:r>
                        <a:rPr lang="en-GB" dirty="0" smtClean="0"/>
                        <a:t>Year</a:t>
                      </a:r>
                      <a:r>
                        <a:rPr lang="en-GB" baseline="0" dirty="0" smtClean="0"/>
                        <a:t> 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7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3936829"/>
                  </a:ext>
                </a:extLst>
              </a:tr>
              <a:tr h="512395">
                <a:tc>
                  <a:txBody>
                    <a:bodyPr/>
                    <a:lstStyle/>
                    <a:p>
                      <a:r>
                        <a:rPr lang="en-GB" dirty="0" smtClean="0"/>
                        <a:t>Year 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8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6844831"/>
                  </a:ext>
                </a:extLst>
              </a:tr>
              <a:tr h="512395">
                <a:tc>
                  <a:txBody>
                    <a:bodyPr/>
                    <a:lstStyle/>
                    <a:p>
                      <a:r>
                        <a:rPr lang="en-GB" dirty="0" smtClean="0"/>
                        <a:t>Year 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7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3950900"/>
                  </a:ext>
                </a:extLst>
              </a:tr>
              <a:tr h="512395">
                <a:tc>
                  <a:txBody>
                    <a:bodyPr/>
                    <a:lstStyle/>
                    <a:p>
                      <a:r>
                        <a:rPr lang="en-GB" dirty="0" smtClean="0"/>
                        <a:t>Year 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6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6483097"/>
                  </a:ext>
                </a:extLst>
              </a:tr>
              <a:tr h="512395">
                <a:tc>
                  <a:txBody>
                    <a:bodyPr/>
                    <a:lstStyle/>
                    <a:p>
                      <a:r>
                        <a:rPr lang="en-GB" dirty="0" smtClean="0"/>
                        <a:t>Year 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8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7536764"/>
                  </a:ext>
                </a:extLst>
              </a:tr>
              <a:tr h="512395">
                <a:tc>
                  <a:txBody>
                    <a:bodyPr/>
                    <a:lstStyle/>
                    <a:p>
                      <a:r>
                        <a:rPr lang="en-GB" dirty="0" smtClean="0"/>
                        <a:t>Year</a:t>
                      </a:r>
                      <a:r>
                        <a:rPr lang="en-GB" baseline="0" dirty="0" smtClean="0"/>
                        <a:t> 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6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1481633"/>
                  </a:ext>
                </a:extLst>
              </a:tr>
            </a:tbl>
          </a:graphicData>
        </a:graphic>
      </p:graphicFrame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St Joseph's Catholic Vouluntary Academy, Leicester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03723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3946" y="-96693"/>
            <a:ext cx="10515600" cy="1325563"/>
          </a:xfrm>
        </p:spPr>
        <p:txBody>
          <a:bodyPr/>
          <a:lstStyle/>
          <a:p>
            <a:r>
              <a:rPr lang="en-GB" b="1" u="sng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Pupil Premium Broken Down KS1&amp;2 </a:t>
            </a:r>
            <a:endParaRPr lang="en-GB" b="1" u="sng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3108398"/>
              </p:ext>
            </p:extLst>
          </p:nvPr>
        </p:nvGraphicFramePr>
        <p:xfrm>
          <a:off x="450273" y="1326861"/>
          <a:ext cx="10515600" cy="454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1462399767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27673869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3200" dirty="0" smtClean="0">
                          <a:latin typeface="Comic Sans MS" panose="030F0702030302020204" pitchFamily="66" charset="0"/>
                        </a:rPr>
                        <a:t>Specification</a:t>
                      </a:r>
                      <a:r>
                        <a:rPr lang="en-GB" sz="3200" baseline="0" dirty="0" smtClean="0">
                          <a:latin typeface="Comic Sans MS" panose="030F0702030302020204" pitchFamily="66" charset="0"/>
                        </a:rPr>
                        <a:t> …. Pupil Premium &amp; </a:t>
                      </a:r>
                      <a:endParaRPr lang="en-GB" sz="32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200" dirty="0" smtClean="0">
                          <a:latin typeface="Comic Sans MS" panose="030F0702030302020204" pitchFamily="66" charset="0"/>
                        </a:rPr>
                        <a:t>Number of Children</a:t>
                      </a:r>
                      <a:endParaRPr lang="en-GB" sz="32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7887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200" dirty="0" smtClean="0">
                          <a:latin typeface="Comic Sans MS" panose="030F0702030302020204" pitchFamily="66" charset="0"/>
                        </a:rPr>
                        <a:t>Male</a:t>
                      </a:r>
                      <a:endParaRPr lang="en-GB" sz="32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200" dirty="0" smtClean="0">
                          <a:latin typeface="Comic Sans MS" panose="030F0702030302020204" pitchFamily="66" charset="0"/>
                        </a:rPr>
                        <a:t>17</a:t>
                      </a:r>
                      <a:endParaRPr lang="en-GB" sz="32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14756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200" dirty="0" smtClean="0">
                          <a:latin typeface="Comic Sans MS" panose="030F0702030302020204" pitchFamily="66" charset="0"/>
                        </a:rPr>
                        <a:t>Female</a:t>
                      </a:r>
                      <a:endParaRPr lang="en-GB" sz="32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200" dirty="0" smtClean="0">
                          <a:latin typeface="Comic Sans MS" panose="030F0702030302020204" pitchFamily="66" charset="0"/>
                        </a:rPr>
                        <a:t>24</a:t>
                      </a:r>
                      <a:endParaRPr lang="en-GB" sz="32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30564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200" dirty="0" smtClean="0">
                          <a:latin typeface="Comic Sans MS" panose="030F0702030302020204" pitchFamily="66" charset="0"/>
                        </a:rPr>
                        <a:t>SEN</a:t>
                      </a:r>
                      <a:endParaRPr lang="en-GB" sz="32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200" dirty="0" smtClean="0">
                          <a:latin typeface="Comic Sans MS" panose="030F0702030302020204" pitchFamily="66" charset="0"/>
                        </a:rPr>
                        <a:t>10</a:t>
                      </a:r>
                      <a:endParaRPr lang="en-GB" sz="32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90458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200" dirty="0" smtClean="0">
                          <a:latin typeface="Comic Sans MS" panose="030F0702030302020204" pitchFamily="66" charset="0"/>
                        </a:rPr>
                        <a:t>EAL</a:t>
                      </a:r>
                      <a:endParaRPr lang="en-GB" sz="32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200" dirty="0" smtClean="0">
                          <a:latin typeface="Comic Sans MS" panose="030F0702030302020204" pitchFamily="66" charset="0"/>
                        </a:rPr>
                        <a:t>10</a:t>
                      </a:r>
                      <a:endParaRPr lang="en-GB" sz="32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43550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200" dirty="0" smtClean="0">
                          <a:latin typeface="Comic Sans MS" panose="030F0702030302020204" pitchFamily="66" charset="0"/>
                        </a:rPr>
                        <a:t>WBR</a:t>
                      </a:r>
                      <a:endParaRPr lang="en-GB" sz="32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200" dirty="0" smtClean="0">
                          <a:latin typeface="Comic Sans MS" panose="030F0702030302020204" pitchFamily="66" charset="0"/>
                        </a:rPr>
                        <a:t>27</a:t>
                      </a:r>
                      <a:endParaRPr lang="en-GB" sz="32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53637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200" dirty="0" smtClean="0">
                          <a:latin typeface="Comic Sans MS" panose="030F0702030302020204" pitchFamily="66" charset="0"/>
                        </a:rPr>
                        <a:t>MA+</a:t>
                      </a:r>
                      <a:endParaRPr lang="en-GB" sz="32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200" dirty="0" smtClean="0">
                          <a:latin typeface="Comic Sans MS" panose="030F0702030302020204" pitchFamily="66" charset="0"/>
                        </a:rPr>
                        <a:t>1</a:t>
                      </a:r>
                      <a:endParaRPr lang="en-GB" sz="32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8858225"/>
                  </a:ext>
                </a:extLst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St Joseph's Catholic Vouluntary Academy, Leicester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36677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3945" y="0"/>
            <a:ext cx="10515600" cy="1325563"/>
          </a:xfrm>
        </p:spPr>
        <p:txBody>
          <a:bodyPr/>
          <a:lstStyle/>
          <a:p>
            <a:r>
              <a:rPr lang="en-GB" b="1" u="sng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Data Headlines June 2020</a:t>
            </a:r>
            <a:endParaRPr lang="en-GB" b="1" u="sng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4361967"/>
              </p:ext>
            </p:extLst>
          </p:nvPr>
        </p:nvGraphicFramePr>
        <p:xfrm>
          <a:off x="653472" y="1409989"/>
          <a:ext cx="10515600" cy="1737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1692204807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142590157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279185214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7232184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sz="2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Comic Sans MS" panose="030F0702030302020204" pitchFamily="66" charset="0"/>
                        </a:rPr>
                        <a:t>Reading Progress </a:t>
                      </a:r>
                      <a:endParaRPr lang="en-GB" sz="2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Comic Sans MS" panose="030F0702030302020204" pitchFamily="66" charset="0"/>
                        </a:rPr>
                        <a:t>Writing Progress</a:t>
                      </a:r>
                      <a:endParaRPr lang="en-GB" sz="2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Comic Sans MS" panose="030F0702030302020204" pitchFamily="66" charset="0"/>
                        </a:rPr>
                        <a:t>Maths Progress</a:t>
                      </a:r>
                      <a:endParaRPr lang="en-GB" sz="2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08066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Comic Sans MS" panose="030F0702030302020204" pitchFamily="66" charset="0"/>
                        </a:rPr>
                        <a:t>Pupil Premium </a:t>
                      </a:r>
                      <a:endParaRPr lang="en-GB" sz="2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Comic Sans MS" panose="030F0702030302020204" pitchFamily="66" charset="0"/>
                        </a:rPr>
                        <a:t>3.9</a:t>
                      </a:r>
                      <a:endParaRPr lang="en-GB" sz="2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Comic Sans MS" panose="030F0702030302020204" pitchFamily="66" charset="0"/>
                        </a:rPr>
                        <a:t>4.1</a:t>
                      </a:r>
                      <a:endParaRPr lang="en-GB" sz="2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Comic Sans MS" panose="030F0702030302020204" pitchFamily="66" charset="0"/>
                        </a:rPr>
                        <a:t>4.0</a:t>
                      </a:r>
                      <a:endParaRPr lang="en-GB" sz="2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64815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Comic Sans MS" panose="030F0702030302020204" pitchFamily="66" charset="0"/>
                        </a:rPr>
                        <a:t>Non-Pupil</a:t>
                      </a:r>
                      <a:r>
                        <a:rPr lang="en-GB" sz="2400" baseline="0" dirty="0" smtClean="0">
                          <a:latin typeface="Comic Sans MS" panose="030F0702030302020204" pitchFamily="66" charset="0"/>
                        </a:rPr>
                        <a:t> Premium </a:t>
                      </a:r>
                      <a:endParaRPr lang="en-GB" sz="2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Comic Sans MS" panose="030F0702030302020204" pitchFamily="66" charset="0"/>
                        </a:rPr>
                        <a:t>4.3</a:t>
                      </a:r>
                      <a:endParaRPr lang="en-GB" sz="2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Comic Sans MS" panose="030F0702030302020204" pitchFamily="66" charset="0"/>
                        </a:rPr>
                        <a:t>4.0</a:t>
                      </a:r>
                      <a:endParaRPr lang="en-GB" sz="2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Comic Sans MS" panose="030F0702030302020204" pitchFamily="66" charset="0"/>
                        </a:rPr>
                        <a:t>4.2</a:t>
                      </a:r>
                      <a:endParaRPr lang="en-GB" sz="2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4304513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St Joseph's Catholic Vouluntary Academy, Leicester</a:t>
            </a:r>
            <a:endParaRPr lang="en-GB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0104699"/>
              </p:ext>
            </p:extLst>
          </p:nvPr>
        </p:nvGraphicFramePr>
        <p:xfrm>
          <a:off x="653472" y="3878502"/>
          <a:ext cx="8128000" cy="137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482700347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14029734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sz="2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Comic Sans MS" panose="030F0702030302020204" pitchFamily="66" charset="0"/>
                        </a:rPr>
                        <a:t>% Attendance </a:t>
                      </a:r>
                      <a:endParaRPr lang="en-GB" sz="2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7718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Comic Sans MS" panose="030F0702030302020204" pitchFamily="66" charset="0"/>
                        </a:rPr>
                        <a:t>Pupil Premium </a:t>
                      </a:r>
                      <a:endParaRPr lang="en-GB" sz="2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Comic Sans MS" panose="030F0702030302020204" pitchFamily="66" charset="0"/>
                        </a:rPr>
                        <a:t>94%</a:t>
                      </a:r>
                      <a:endParaRPr lang="en-GB" sz="2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69855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Comic Sans MS" panose="030F0702030302020204" pitchFamily="66" charset="0"/>
                        </a:rPr>
                        <a:t>Non-Pupil</a:t>
                      </a:r>
                      <a:r>
                        <a:rPr lang="en-GB" sz="2400" baseline="0" dirty="0" smtClean="0">
                          <a:latin typeface="Comic Sans MS" panose="030F0702030302020204" pitchFamily="66" charset="0"/>
                        </a:rPr>
                        <a:t> Premium </a:t>
                      </a:r>
                      <a:endParaRPr lang="en-GB" sz="2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Comic Sans MS" panose="030F0702030302020204" pitchFamily="66" charset="0"/>
                        </a:rPr>
                        <a:t>94%</a:t>
                      </a:r>
                      <a:endParaRPr lang="en-GB" sz="2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95797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88327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129</Words>
  <Application>Microsoft Office PowerPoint</Application>
  <PresentationFormat>Widescreen</PresentationFormat>
  <Paragraphs>60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Pupil Premium Broken Down KS1&amp;2 </vt:lpstr>
      <vt:lpstr>Data Headlines June 2020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 Skye</dc:creator>
  <cp:lastModifiedBy>G Skye</cp:lastModifiedBy>
  <cp:revision>8</cp:revision>
  <dcterms:created xsi:type="dcterms:W3CDTF">2020-06-15T10:09:52Z</dcterms:created>
  <dcterms:modified xsi:type="dcterms:W3CDTF">2020-06-15T12:44:02Z</dcterms:modified>
</cp:coreProperties>
</file>